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Nunito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Maven Pro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5C5B8E9-00D8-46BF-AFE1-EC8B2C86624F}">
  <a:tblStyle styleId="{D5C5B8E9-00D8-46BF-AFE1-EC8B2C8662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37" Type="http://schemas.openxmlformats.org/officeDocument/2006/relationships/font" Target="fonts/MavenPro-regular.fntdata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MavenPr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a125dacfb6_0_1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a125dacfb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a125dacfb6_5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a125dacfb6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a125dacfb6_5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a125dacfb6_5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a125dacfb6_5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a125dacfb6_5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992ba60e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992ba60e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992ba60ef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992ba60ef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92ba60ef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992ba60ef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992ba60ef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992ba60ef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992ba60ef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992ba60ef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992ba60ef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992ba60ef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a125dacfb6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a125dacfb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992ba60ef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992ba60ef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992ba60ef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992ba60e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a125dacfb6_0_1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a125dacfb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a125dacfb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a125dacfb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a125dacfb6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a125dacfb6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a125dacfb6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a125dacfb6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a125dacfb6_0_1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a125dacfb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a125dacfb6_0_1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a125dacfb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a125dacfb6_0_1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a125dacfb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a125dacfb6_0_1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a125dacfb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biblioteca.unirioja.es/biba/mas_info.php?-titn=119169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3228450" y="896625"/>
            <a:ext cx="5326200" cy="15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450">
                <a:latin typeface="Arial"/>
                <a:ea typeface="Arial"/>
                <a:cs typeface="Arial"/>
                <a:sym typeface="Arial"/>
              </a:rPr>
              <a:t>“Mejora y Disminución en Tiempo de Localización de Material para L</a:t>
            </a:r>
            <a:r>
              <a:rPr lang="es-419" sz="3450">
                <a:latin typeface="Arial"/>
                <a:ea typeface="Arial"/>
                <a:cs typeface="Arial"/>
                <a:sym typeface="Arial"/>
              </a:rPr>
              <a:t>ínea</a:t>
            </a:r>
            <a:r>
              <a:rPr lang="es-419" sz="3450">
                <a:latin typeface="Arial"/>
                <a:ea typeface="Arial"/>
                <a:cs typeface="Arial"/>
                <a:sym typeface="Arial"/>
              </a:rPr>
              <a:t> de Distribución De Empresa Metalurgica</a:t>
            </a:r>
            <a:r>
              <a:rPr b="0" lang="es-419" sz="3450">
                <a:latin typeface="Arial"/>
                <a:ea typeface="Arial"/>
                <a:cs typeface="Arial"/>
                <a:sym typeface="Arial"/>
              </a:rPr>
              <a:t>”</a:t>
            </a:r>
            <a:endParaRPr sz="957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311425" y="3406275"/>
            <a:ext cx="51126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338"/>
              <a:t>Equipo 7:</a:t>
            </a:r>
            <a:endParaRPr sz="53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338"/>
              <a:t>Alan González Rodríguez               1628990</a:t>
            </a:r>
            <a:endParaRPr sz="53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338"/>
              <a:t>Yorgos Hugo Puente Martinez   1722812</a:t>
            </a:r>
            <a:endParaRPr sz="53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338"/>
              <a:t>Grecia Gisell García López            1796747</a:t>
            </a:r>
            <a:endParaRPr sz="53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338"/>
              <a:t>Sergio Angel Reyes Briones          1861303</a:t>
            </a:r>
            <a:endParaRPr sz="53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/>
              <a:t>Equipos e </a:t>
            </a:r>
            <a:r>
              <a:rPr b="1" lang="es-419" sz="3000"/>
              <a:t>Infraestructura</a:t>
            </a:r>
            <a:endParaRPr b="1" sz="3000"/>
          </a:p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995550" y="1464675"/>
            <a:ext cx="7642800" cy="33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779"/>
              <a:t>El proceso comienza con la colocación del nuevo TAG activo UHF RFID desarrollado, este TAG es compatible 100% con la tecnología RFID y el estándar EPC (GEN1 y GEN2) actual y se puede leer con los nuevos lectores NEXT, tratando la información de la trazabilidad como si de una etiqueta se tratase, </a:t>
            </a:r>
            <a:r>
              <a:rPr lang="es-419" sz="1779"/>
              <a:t>además</a:t>
            </a:r>
            <a:r>
              <a:rPr lang="es-419" sz="1779"/>
              <a:t> los TAG tiene la capacidad de poder ser grabados.</a:t>
            </a:r>
            <a:endParaRPr sz="1779"/>
          </a:p>
          <a:p>
            <a:pPr indent="0" lvl="0" marL="0" rtl="0" algn="just">
              <a:lnSpc>
                <a:spcPct val="10909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779"/>
              <a:t>El siguiente paso consiste en instalar las antenas receptoras de las señales que provienen de los diferentes TAG formando el mapa de la superficie a controlar, estas antenas se denominan “esclavas”, y pueden cubrir superficies que oscilan desde unos 7 metros </a:t>
            </a:r>
            <a:r>
              <a:rPr lang="es-419" sz="1779"/>
              <a:t>cuadrados</a:t>
            </a:r>
            <a:r>
              <a:rPr lang="es-419" sz="1779"/>
              <a:t> hasta los 400 metros según necesidades del cliente.</a:t>
            </a:r>
            <a:endParaRPr sz="1779"/>
          </a:p>
          <a:p>
            <a:pPr indent="0" lvl="0" marL="0" rtl="0" algn="just">
              <a:lnSpc>
                <a:spcPct val="10909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419" sz="1779"/>
              <a:t>Para el funcionamiento de estas antenas no se necesita ningún tipo de red informática ya que se comunican con un segundo grupo de antenas </a:t>
            </a:r>
            <a:r>
              <a:rPr lang="es-419" sz="1779"/>
              <a:t>denominadas</a:t>
            </a:r>
            <a:r>
              <a:rPr lang="es-419" sz="1779"/>
              <a:t> “Maestras” a distancias hasta 300 Metros que son las encargadas de gestionar la información de los TAG y la triangulación de los mismos, </a:t>
            </a:r>
            <a:r>
              <a:rPr lang="es-419" sz="1779"/>
              <a:t>transfiriendo</a:t>
            </a:r>
            <a:r>
              <a:rPr lang="es-419" sz="1779"/>
              <a:t> la información al software de control.</a:t>
            </a:r>
            <a:endParaRPr sz="1779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"/>
          <p:cNvSpPr txBox="1"/>
          <p:nvPr/>
        </p:nvSpPr>
        <p:spPr>
          <a:xfrm>
            <a:off x="2564875" y="21945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chemeClr val="dk2"/>
                </a:solidFill>
              </a:rPr>
              <a:t>REQUISITOS</a:t>
            </a:r>
            <a:endParaRPr b="1" sz="2100">
              <a:solidFill>
                <a:schemeClr val="dk2"/>
              </a:solidFill>
            </a:endParaRPr>
          </a:p>
        </p:txBody>
      </p:sp>
      <p:sp>
        <p:nvSpPr>
          <p:cNvPr id="346" name="Google Shape;346;p23"/>
          <p:cNvSpPr txBox="1"/>
          <p:nvPr/>
        </p:nvSpPr>
        <p:spPr>
          <a:xfrm>
            <a:off x="3689600" y="1083588"/>
            <a:ext cx="51846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1.Etiquetas adhesivas anti robo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2.Receptor y transmisor de etiquetas Tag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3.Servidor independiente para registro de movimientos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7" name="Google Shape;347;p23"/>
          <p:cNvSpPr txBox="1"/>
          <p:nvPr/>
        </p:nvSpPr>
        <p:spPr>
          <a:xfrm>
            <a:off x="2263125" y="2903525"/>
            <a:ext cx="63369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1.Al procesar el material, se le asignara una etiqueta TAG a cada referencia, esta vinculándose en el sistema al producto PT/Rollo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2.Al ser PT con Ojo al cielo, al momento de empacar y proceder a sacar la etiqueta master, el operador de empaque deberá escanear la etiqueta TAG para seguir con el proceso de escaneo y Unificar etiqueta y TAG por tarima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348" name="Google Shape;3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7503" y="68200"/>
            <a:ext cx="3367850" cy="19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1769395"/>
            <a:ext cx="2476552" cy="14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450" y="3022400"/>
            <a:ext cx="1688600" cy="20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 txBox="1"/>
          <p:nvPr>
            <p:ph type="title"/>
          </p:nvPr>
        </p:nvSpPr>
        <p:spPr>
          <a:xfrm>
            <a:off x="1171950" y="119425"/>
            <a:ext cx="68001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MODELO DE </a:t>
            </a:r>
            <a:r>
              <a:rPr b="1" lang="es-419"/>
              <a:t>IMPLEMENTACIÓN</a:t>
            </a:r>
            <a:r>
              <a:rPr b="1" lang="es-419"/>
              <a:t> DEL PROYECTO</a:t>
            </a:r>
            <a:endParaRPr b="1"/>
          </a:p>
        </p:txBody>
      </p:sp>
      <p:pic>
        <p:nvPicPr>
          <p:cNvPr id="356" name="Google Shape;3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525" y="946525"/>
            <a:ext cx="6800099" cy="407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"/>
          <p:cNvSpPr txBox="1"/>
          <p:nvPr>
            <p:ph type="title"/>
          </p:nvPr>
        </p:nvSpPr>
        <p:spPr>
          <a:xfrm>
            <a:off x="1239100" y="2104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DIFERENCIAS DE INVENTARIOS</a:t>
            </a:r>
            <a:endParaRPr/>
          </a:p>
        </p:txBody>
      </p:sp>
      <p:pic>
        <p:nvPicPr>
          <p:cNvPr id="362" name="Google Shape;3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100" y="1011700"/>
            <a:ext cx="6115800" cy="37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 txBox="1"/>
          <p:nvPr>
            <p:ph type="title"/>
          </p:nvPr>
        </p:nvSpPr>
        <p:spPr>
          <a:xfrm>
            <a:off x="1184275" y="183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APLICACIÓN</a:t>
            </a:r>
            <a:r>
              <a:rPr lang="es-419"/>
              <a:t> DE ETIQUETAS</a:t>
            </a:r>
            <a:endParaRPr/>
          </a:p>
        </p:txBody>
      </p:sp>
      <p:sp>
        <p:nvSpPr>
          <p:cNvPr id="368" name="Google Shape;368;p26"/>
          <p:cNvSpPr txBox="1"/>
          <p:nvPr/>
        </p:nvSpPr>
        <p:spPr>
          <a:xfrm>
            <a:off x="1423350" y="938125"/>
            <a:ext cx="68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26"/>
          <p:cNvSpPr txBox="1"/>
          <p:nvPr/>
        </p:nvSpPr>
        <p:spPr>
          <a:xfrm>
            <a:off x="1184275" y="792550"/>
            <a:ext cx="76368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2"/>
                </a:solidFill>
              </a:rPr>
              <a:t>Con la ayuda de un Lay Out o mapa de almacén para resolver la problemática de búsqueda, como definir y codificar los espacios para simplificar la estiva y la entrega.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500">
                <a:solidFill>
                  <a:schemeClr val="dk2"/>
                </a:solidFill>
              </a:rPr>
              <a:t>1. Zonificar el Almacén estableciendo ABC de rotación.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370" name="Google Shape;3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838" y="2039400"/>
            <a:ext cx="5104325" cy="28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"/>
          <p:cNvSpPr txBox="1"/>
          <p:nvPr/>
        </p:nvSpPr>
        <p:spPr>
          <a:xfrm>
            <a:off x="1342475" y="404375"/>
            <a:ext cx="614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2"/>
                </a:solidFill>
              </a:rPr>
              <a:t>2. Aprovechar de mejor manera los espacios de almacén.</a:t>
            </a:r>
            <a:endParaRPr b="1" sz="1700">
              <a:solidFill>
                <a:schemeClr val="dk2"/>
              </a:solidFill>
            </a:endParaRPr>
          </a:p>
        </p:txBody>
      </p:sp>
      <p:pic>
        <p:nvPicPr>
          <p:cNvPr id="376" name="Google Shape;3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275" y="954650"/>
            <a:ext cx="73152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"/>
          <p:cNvSpPr txBox="1"/>
          <p:nvPr/>
        </p:nvSpPr>
        <p:spPr>
          <a:xfrm>
            <a:off x="1520400" y="258800"/>
            <a:ext cx="68256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2"/>
                </a:solidFill>
              </a:rPr>
              <a:t>3. Dividir en filas y columnas.</a:t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700">
                <a:solidFill>
                  <a:schemeClr val="dk2"/>
                </a:solidFill>
              </a:rPr>
              <a:t>-Las filas se codifican de abajo hacia arriba </a:t>
            </a:r>
            <a:endParaRPr b="1" sz="1700">
              <a:solidFill>
                <a:schemeClr val="dk2"/>
              </a:solidFill>
            </a:endParaRPr>
          </a:p>
        </p:txBody>
      </p:sp>
      <p:pic>
        <p:nvPicPr>
          <p:cNvPr id="382" name="Google Shape;3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625" y="1160000"/>
            <a:ext cx="6840780" cy="36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"/>
          <p:cNvSpPr txBox="1"/>
          <p:nvPr/>
        </p:nvSpPr>
        <p:spPr>
          <a:xfrm>
            <a:off x="1763000" y="372025"/>
            <a:ext cx="472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2"/>
                </a:solidFill>
              </a:rPr>
              <a:t>-</a:t>
            </a:r>
            <a:r>
              <a:rPr b="1" lang="es-419" sz="1800">
                <a:solidFill>
                  <a:schemeClr val="dk2"/>
                </a:solidFill>
              </a:rPr>
              <a:t>Las columnas de la misma manera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388" name="Google Shape;3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825" y="970825"/>
            <a:ext cx="731520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 txBox="1"/>
          <p:nvPr/>
        </p:nvSpPr>
        <p:spPr>
          <a:xfrm>
            <a:off x="1134900" y="167075"/>
            <a:ext cx="68742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600">
                <a:solidFill>
                  <a:schemeClr val="dk2"/>
                </a:solidFill>
              </a:rPr>
              <a:t>De este modo para la identificación de un material con la ayuda de las filas y las columnas será más fácil identificar donde se encuentra el material.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394" name="Google Shape;3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597" y="857250"/>
            <a:ext cx="3837276" cy="20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0"/>
          <p:cNvSpPr txBox="1"/>
          <p:nvPr/>
        </p:nvSpPr>
        <p:spPr>
          <a:xfrm>
            <a:off x="177900" y="2992275"/>
            <a:ext cx="3000000" cy="18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600" u="sng">
                <a:solidFill>
                  <a:schemeClr val="dk2"/>
                </a:solidFill>
              </a:rPr>
              <a:t>001.002.002</a:t>
            </a:r>
            <a:endParaRPr b="1" sz="1600" u="sng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2"/>
                </a:solidFill>
              </a:rPr>
              <a:t>No. De ID único e irrepetible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2"/>
                </a:solidFill>
              </a:rPr>
              <a:t>Nos permitirá identificar: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s-419">
                <a:solidFill>
                  <a:schemeClr val="dk2"/>
                </a:solidFill>
              </a:rPr>
              <a:t>Posiciones Univocas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s-419">
                <a:solidFill>
                  <a:schemeClr val="dk2"/>
                </a:solidFill>
              </a:rPr>
              <a:t>Evitando Erro</a:t>
            </a:r>
            <a:r>
              <a:rPr lang="es-419">
                <a:solidFill>
                  <a:schemeClr val="lt1"/>
                </a:solidFill>
              </a:rPr>
              <a:t>res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96" name="Google Shape;3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075" y="3154049"/>
            <a:ext cx="2992869" cy="191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/>
          <p:nvPr>
            <p:ph type="title"/>
          </p:nvPr>
        </p:nvSpPr>
        <p:spPr>
          <a:xfrm>
            <a:off x="1184275" y="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GEOLOCALIZADORES  RFID</a:t>
            </a:r>
            <a:endParaRPr/>
          </a:p>
        </p:txBody>
      </p:sp>
      <p:sp>
        <p:nvSpPr>
          <p:cNvPr id="402" name="Google Shape;402;p31"/>
          <p:cNvSpPr txBox="1"/>
          <p:nvPr/>
        </p:nvSpPr>
        <p:spPr>
          <a:xfrm>
            <a:off x="1337100" y="684350"/>
            <a:ext cx="64698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600">
                <a:solidFill>
                  <a:schemeClr val="dk2"/>
                </a:solidFill>
              </a:rPr>
              <a:t>TAG se a diseñado para disponer de una comunicación bidireccional lo que nos permite la posibilidad de realizar llamadas de localización a los diferentes dispositivos reaccionado los mismos con señales luminosas que nos permite una rápida localización por parte del personal de trabajo.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403" name="Google Shape;4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688" y="2329125"/>
            <a:ext cx="4803824" cy="24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/>
              <a:t>PROBLEMÁTICA</a:t>
            </a:r>
            <a:endParaRPr b="1" sz="3000"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854250" y="1398100"/>
            <a:ext cx="7435500" cy="3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4139"/>
              <a:t>En la empresa el proceso de inventario mensual, constantemente se tiene Material </a:t>
            </a:r>
            <a:r>
              <a:rPr b="1" lang="es-419" sz="4139"/>
              <a:t>FALTANTE </a:t>
            </a:r>
            <a:r>
              <a:rPr lang="es-419" sz="4139"/>
              <a:t>que no son localizados, se valida la información por parte del departamento de inventarios y áreas operativas sin tener éxito alguno. Al no localizar el material se solicita la autorización para mandar en sistema el material a Scrap; en los últimos 3 meses se ha tenido un total de material faltante de: </a:t>
            </a:r>
            <a:r>
              <a:rPr b="1" lang="es-419" sz="4139"/>
              <a:t>46,494 kg</a:t>
            </a:r>
            <a:endParaRPr b="1" sz="4139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4139"/>
              <a:t>El tema es de interés ya que se presentará una mejora en la cual se le podrá dar solución al problema de material faltante y eso hará que el scrap en la empresa no sean números tan elevados y no haya </a:t>
            </a:r>
            <a:r>
              <a:rPr lang="es-419" sz="4139"/>
              <a:t>pérdida</a:t>
            </a:r>
            <a:r>
              <a:rPr lang="es-419" sz="4139"/>
              <a:t> alguna en más material fantasma. </a:t>
            </a:r>
            <a:endParaRPr sz="4139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4139"/>
              <a:t>Este proyecto propuesto dará como beneficio a la productividad en el personal y así eliminar tiempos de retraso en las entregas y también el mejorar la producción con los tiempos de corte en el material planeado. </a:t>
            </a:r>
            <a:endParaRPr sz="413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"/>
          <p:cNvSpPr txBox="1"/>
          <p:nvPr/>
        </p:nvSpPr>
        <p:spPr>
          <a:xfrm>
            <a:off x="827600" y="0"/>
            <a:ext cx="69522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b="1" lang="es-419" sz="1600">
                <a:solidFill>
                  <a:schemeClr val="dk2"/>
                </a:solidFill>
              </a:rPr>
              <a:t>Para la creación del código con la ayuda de Excel y Code 128, en base al ID se </a:t>
            </a:r>
            <a:r>
              <a:rPr b="1" lang="es-419" sz="1600">
                <a:solidFill>
                  <a:schemeClr val="dk2"/>
                </a:solidFill>
              </a:rPr>
              <a:t>realizan</a:t>
            </a:r>
            <a:r>
              <a:rPr b="1" lang="es-419" sz="1600">
                <a:solidFill>
                  <a:schemeClr val="dk2"/>
                </a:solidFill>
              </a:rPr>
              <a:t> los códigos de barras solo cambiando el tipo de letra Code 128.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409" name="Google Shape;4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50" y="997500"/>
            <a:ext cx="1691500" cy="28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2"/>
          <p:cNvSpPr txBox="1"/>
          <p:nvPr/>
        </p:nvSpPr>
        <p:spPr>
          <a:xfrm>
            <a:off x="2571750" y="1504225"/>
            <a:ext cx="587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s-419" sz="1500">
                <a:solidFill>
                  <a:schemeClr val="dk2"/>
                </a:solidFill>
              </a:rPr>
              <a:t>Mediante una transmisión inalámbrica conseguiremos la localización de la mercancía en los almace</a:t>
            </a:r>
            <a:r>
              <a:rPr lang="es-419" sz="1500">
                <a:solidFill>
                  <a:schemeClr val="lt1"/>
                </a:solidFill>
              </a:rPr>
              <a:t>nes.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411" name="Google Shape;4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2050" y="2150725"/>
            <a:ext cx="5640342" cy="26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3"/>
          <p:cNvSpPr txBox="1"/>
          <p:nvPr/>
        </p:nvSpPr>
        <p:spPr>
          <a:xfrm>
            <a:off x="1213100" y="566100"/>
            <a:ext cx="7230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s-419" sz="1600">
                <a:solidFill>
                  <a:schemeClr val="dk2"/>
                </a:solidFill>
              </a:rPr>
              <a:t>Para que todos eso datos codificados, al momento de que el producto pase por una sección, en una Excel se tendrá el control de la entrada y de la salida que se estará actualizando día</a:t>
            </a:r>
            <a:r>
              <a:rPr lang="es-419" sz="1600">
                <a:solidFill>
                  <a:schemeClr val="lt1"/>
                </a:solidFill>
              </a:rPr>
              <a:t> con día.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417" name="Google Shape;4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6000"/>
            <a:ext cx="8763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/>
              <a:t>Referencias</a:t>
            </a:r>
            <a:endParaRPr b="1" sz="3000"/>
          </a:p>
        </p:txBody>
      </p:sp>
      <p:sp>
        <p:nvSpPr>
          <p:cNvPr id="423" name="Google Shape;423;p3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1747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t/>
            </a:r>
            <a:endParaRPr b="1" sz="1725"/>
          </a:p>
          <a:p>
            <a:pPr indent="-32174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-419" sz="1725"/>
              <a:t>Koontz, Harold, "Elementos de Administración", 6ª Edición, Mc Graw Hill, México, 2001.</a:t>
            </a:r>
            <a:endParaRPr b="1" sz="1725"/>
          </a:p>
          <a:p>
            <a:pPr indent="-32174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-419" sz="1725"/>
              <a:t>Robbins Stephen: Administración: Teoría y Práctica. Prentice-Hall Hispano- americana, varias ediciones, México. Cap. 6.</a:t>
            </a:r>
            <a:endParaRPr b="1" sz="1725"/>
          </a:p>
          <a:p>
            <a:pPr indent="-321747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s-419" sz="1725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Las ventas en el mundo actual / Gerarld L. Manning, Barry L. Reece ; traducción, Adolfo Deras Quiñones ; revisión técnica, Marcela Benassini Félix-- 6ª ed-- México : Prentice Hall, 1997</a:t>
            </a:r>
            <a:endParaRPr b="1" sz="1725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220725" y="85575"/>
            <a:ext cx="6882600" cy="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DATOS DE </a:t>
            </a:r>
            <a:r>
              <a:rPr lang="es-419"/>
              <a:t>INVESTIGACIÓN</a:t>
            </a:r>
            <a:r>
              <a:rPr lang="es-419"/>
              <a:t> PARA PROPUESTA</a:t>
            </a:r>
            <a:endParaRPr/>
          </a:p>
        </p:txBody>
      </p:sp>
      <p:sp>
        <p:nvSpPr>
          <p:cNvPr id="290" name="Google Shape;290;p15"/>
          <p:cNvSpPr txBox="1"/>
          <p:nvPr/>
        </p:nvSpPr>
        <p:spPr>
          <a:xfrm>
            <a:off x="264225" y="1103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</a:rPr>
              <a:t>MAYO 4,217 KG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3" y="1681150"/>
            <a:ext cx="8831575" cy="5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5"/>
          <p:cNvSpPr txBox="1"/>
          <p:nvPr/>
        </p:nvSpPr>
        <p:spPr>
          <a:xfrm>
            <a:off x="97525" y="2340900"/>
            <a:ext cx="359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highlight>
                  <a:schemeClr val="lt1"/>
                </a:highlight>
              </a:rPr>
              <a:t>ABRIL PRENSA   17,214 KG</a:t>
            </a:r>
            <a:endParaRPr b="1" sz="18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18295"/>
            <a:ext cx="9015201" cy="1926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/>
        </p:nvSpPr>
        <p:spPr>
          <a:xfrm>
            <a:off x="932700" y="4800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</a:rPr>
              <a:t>JUNIO  9,930 KG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4175"/>
            <a:ext cx="8839199" cy="40939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6"/>
          <p:cNvSpPr txBox="1"/>
          <p:nvPr/>
        </p:nvSpPr>
        <p:spPr>
          <a:xfrm>
            <a:off x="152400" y="17195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</a:rPr>
              <a:t>JULIO 15,133 KG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97175"/>
            <a:ext cx="878205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/>
        </p:nvSpPr>
        <p:spPr>
          <a:xfrm>
            <a:off x="1197825" y="425200"/>
            <a:ext cx="74616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2"/>
                </a:solidFill>
              </a:rPr>
              <a:t>Esto provoca que:</a:t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2"/>
                </a:solidFill>
              </a:rPr>
              <a:t>1.El proceso de inventario se vea afectado en tiempo de entrega</a:t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2"/>
                </a:solidFill>
              </a:rPr>
              <a:t>2.Programa de corte de material tenga retraso</a:t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2"/>
                </a:solidFill>
              </a:rPr>
              <a:t>3.Cumplimiento de entregas se vea afectado por no localizar el material</a:t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2"/>
                </a:solidFill>
              </a:rPr>
              <a:t>4.Perdida de moneta</a:t>
            </a:r>
            <a:r>
              <a:rPr lang="es-419" sz="1700">
                <a:solidFill>
                  <a:schemeClr val="lt1"/>
                </a:solidFill>
              </a:rPr>
              <a:t>ria por dictaminar a scrap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11650"/>
            <a:ext cx="1780137" cy="23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873" y="2475725"/>
            <a:ext cx="6695497" cy="16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/>
              <a:t>Hipótesis</a:t>
            </a:r>
            <a:endParaRPr b="1" sz="3000"/>
          </a:p>
        </p:txBody>
      </p:sp>
      <p:sp>
        <p:nvSpPr>
          <p:cNvPr id="314" name="Google Shape;314;p18"/>
          <p:cNvSpPr txBox="1"/>
          <p:nvPr>
            <p:ph idx="1" type="body"/>
          </p:nvPr>
        </p:nvSpPr>
        <p:spPr>
          <a:xfrm>
            <a:off x="905775" y="1407200"/>
            <a:ext cx="7657200" cy="29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329">
                <a:latin typeface="Arial"/>
                <a:ea typeface="Arial"/>
                <a:cs typeface="Arial"/>
                <a:sym typeface="Arial"/>
              </a:rPr>
              <a:t>La aportación que nosotros daremos a conocer es que se facilite de manera eficaz la transportación y localización del material que utilizamos como base en la producción del producto que vende la empresa hacia el mercado.</a:t>
            </a:r>
            <a:endParaRPr sz="232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329">
                <a:latin typeface="Arial"/>
                <a:ea typeface="Arial"/>
                <a:cs typeface="Arial"/>
                <a:sym typeface="Arial"/>
              </a:rPr>
              <a:t>La manera en lo que propusimos y verificamos la solución es con un chip de localización, así de esta manera ya no tendrás que ir caminando por los pasillos y buscarlo de manera manual cada rollo o lamina de acero y con este chip se localiza rápidamente por medio de frecuencias que te dirá su ubicación exacta.</a:t>
            </a:r>
            <a:endParaRPr sz="232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329">
                <a:latin typeface="Arial"/>
                <a:ea typeface="Arial"/>
                <a:cs typeface="Arial"/>
                <a:sym typeface="Arial"/>
              </a:rPr>
              <a:t>¿La implementación de este mecanismo favorecerá en el tiempo de producción y agilización del material, para así reducir los tiempos en el área de almacenamiento?</a:t>
            </a:r>
            <a:endParaRPr sz="2329"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/>
              <a:t>Propuesta</a:t>
            </a:r>
            <a:endParaRPr b="1" sz="3000"/>
          </a:p>
        </p:txBody>
      </p:sp>
      <p:sp>
        <p:nvSpPr>
          <p:cNvPr id="320" name="Google Shape;320;p19"/>
          <p:cNvSpPr txBox="1"/>
          <p:nvPr>
            <p:ph idx="1" type="body"/>
          </p:nvPr>
        </p:nvSpPr>
        <p:spPr>
          <a:xfrm>
            <a:off x="833400" y="1597875"/>
            <a:ext cx="7477200" cy="3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754"/>
              <a:t>Tras unas pruebas tanto de materiales como de compatibilidades en el chip o rastreador se </a:t>
            </a:r>
            <a:r>
              <a:rPr lang="es-419" sz="1754"/>
              <a:t>ha llegado</a:t>
            </a:r>
            <a:r>
              <a:rPr lang="es-419" sz="1754"/>
              <a:t> a un prototipo con la selección de los mejores materiales </a:t>
            </a:r>
            <a:r>
              <a:rPr lang="es-419" sz="1754"/>
              <a:t>conductores</a:t>
            </a:r>
            <a:r>
              <a:rPr lang="es-419" sz="1754"/>
              <a:t> de ondas emisoras que permitirán encontrar el material adecuado para la producción de piezas y así agilizar su transportación y facilitar el trabajo y aumentar las ganancias de la empresa.</a:t>
            </a:r>
            <a:endParaRPr sz="1754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754"/>
              <a:t>Con la creación y la implementación de un </a:t>
            </a:r>
            <a:r>
              <a:rPr lang="es-419" sz="1754"/>
              <a:t>código</a:t>
            </a:r>
            <a:r>
              <a:rPr lang="es-419" sz="1754"/>
              <a:t> rastreador para designar para cada material el tipo de materia prima que es y densidad y resistencia a ciertas fuerzas que será sometido para la creación de piezas, así reducirás primero el tiempo y el costo de material no dúctil o deformaciones en las piezas por tener un material equivocado todo esto mediante un chip que será escaneado por los operarios en turno de la bodega de almacenamiento.</a:t>
            </a:r>
            <a:endParaRPr sz="1754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/>
              <a:t>Objetivos</a:t>
            </a:r>
            <a:endParaRPr b="1" sz="3000"/>
          </a:p>
        </p:txBody>
      </p:sp>
      <p:sp>
        <p:nvSpPr>
          <p:cNvPr id="326" name="Google Shape;326;p20"/>
          <p:cNvSpPr txBox="1"/>
          <p:nvPr>
            <p:ph idx="1" type="body"/>
          </p:nvPr>
        </p:nvSpPr>
        <p:spPr>
          <a:xfrm>
            <a:off x="614625" y="1597875"/>
            <a:ext cx="7721700" cy="32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4231"/>
              <a:t>Implementar etiquetas antirrobo a todo el material procesado para poder localizarlos con mayor facilidad en cualquier área, con ayuda de un receptor de etiquetas tag y un servidor independiente para el registro de movimientos. </a:t>
            </a:r>
            <a:endParaRPr b="1" sz="3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2850"/>
              <a:t>                                                                                                 </a:t>
            </a:r>
            <a:endParaRPr b="1" sz="285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2350"/>
              <a:t>                                                                                           </a:t>
            </a:r>
            <a:r>
              <a:rPr b="1" lang="es-419" sz="3521"/>
              <a:t> Objetivos Específicos</a:t>
            </a:r>
            <a:endParaRPr b="1" sz="3521"/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7" name="Google Shape;327;p20"/>
          <p:cNvGraphicFramePr/>
          <p:nvPr/>
        </p:nvGraphicFramePr>
        <p:xfrm>
          <a:off x="2892975" y="352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{D5C5B8E9-00D8-46BF-AFE1-EC8B2C86624F}</a:tableStyleId>
              </a:tblPr>
              <a:tblGrid>
                <a:gridCol w="1679025"/>
                <a:gridCol w="1679025"/>
              </a:tblGrid>
              <a:tr h="3070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419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Organizar</a:t>
                      </a:r>
                      <a:endParaRPr b="1" sz="13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419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Localizar</a:t>
                      </a:r>
                      <a:endParaRPr b="1" sz="13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0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419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Innovar</a:t>
                      </a:r>
                      <a:endParaRPr b="1" sz="13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419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Agilizar </a:t>
                      </a:r>
                      <a:endParaRPr b="1" sz="13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/>
          <p:nvPr>
            <p:ph type="title"/>
          </p:nvPr>
        </p:nvSpPr>
        <p:spPr>
          <a:xfrm>
            <a:off x="1174400" y="993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/>
              <a:t>Metodología</a:t>
            </a:r>
            <a:endParaRPr b="1" sz="3000"/>
          </a:p>
        </p:txBody>
      </p:sp>
      <p:pic>
        <p:nvPicPr>
          <p:cNvPr id="333" name="Google Shape;3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250" y="1098638"/>
            <a:ext cx="2671825" cy="37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250" y="1098650"/>
            <a:ext cx="2219875" cy="37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